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8" r:id="rId7"/>
    <p:sldId id="260" r:id="rId8"/>
    <p:sldId id="261" r:id="rId9"/>
    <p:sldId id="262" r:id="rId10"/>
    <p:sldId id="263" r:id="rId11"/>
    <p:sldId id="270" r:id="rId12"/>
    <p:sldId id="272" r:id="rId13"/>
    <p:sldId id="271" r:id="rId14"/>
    <p:sldId id="266" r:id="rId15"/>
    <p:sldId id="264" r:id="rId16"/>
    <p:sldId id="267" r:id="rId17"/>
    <p:sldId id="265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37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7CB04-D26E-4178-B505-F7650A467574}" type="datetimeFigureOut">
              <a:rPr lang="ru-RU"/>
              <a:pPr>
                <a:defRPr/>
              </a:pPr>
              <a:t>27.01.2023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F5AED-234B-4AFE-A07B-0F4888B4D92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8E1C9-E6A5-4F5F-B6A0-9024C217D133}" type="datetimeFigureOut">
              <a:rPr lang="ru-RU"/>
              <a:pPr>
                <a:defRPr/>
              </a:pPr>
              <a:t>27.01.2023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9DD79-0D14-4AAA-886E-24B038C54D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28397-0F4D-43A9-9631-BC5ECE6D7507}" type="datetimeFigureOut">
              <a:rPr lang="ru-RU"/>
              <a:pPr>
                <a:defRPr/>
              </a:pPr>
              <a:t>27.01.2023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EEC40-BE1B-4DA1-B62E-526F6C7EB41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AE5A6-E8A6-4E82-9F39-DD4C6FD31A60}" type="datetimeFigureOut">
              <a:rPr lang="ru-RU"/>
              <a:pPr>
                <a:defRPr/>
              </a:pPr>
              <a:t>27.01.2023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4D979-9D25-4012-8FC1-401725B2E33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7D657-0639-48EB-B4D1-0DAF9AA00E5F}" type="datetimeFigureOut">
              <a:rPr lang="ru-RU"/>
              <a:pPr>
                <a:defRPr/>
              </a:pPr>
              <a:t>27.01.2023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717D3-5320-44FB-9A5B-8C207B9CF8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82643-F79C-41A5-B955-3962148AA245}" type="datetimeFigureOut">
              <a:rPr lang="ru-RU"/>
              <a:pPr>
                <a:defRPr/>
              </a:pPr>
              <a:t>27.01.2023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EC676-EC1F-45C2-9C70-F78C1B316CC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1B8B3-43A5-43D7-ABDA-2DB1EE3EA7B8}" type="datetimeFigureOut">
              <a:rPr lang="ru-RU"/>
              <a:pPr>
                <a:defRPr/>
              </a:pPr>
              <a:t>27.01.2023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FBE49-691E-4361-BEFB-37019963BD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8C739-6A92-4179-97FD-3949A70418E3}" type="datetimeFigureOut">
              <a:rPr lang="ru-RU"/>
              <a:pPr>
                <a:defRPr/>
              </a:pPr>
              <a:t>27.01.2023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47163-9964-4C04-A3BF-1A784061D24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E2FB0-75EB-47FD-A778-46F61F9DA732}" type="datetimeFigureOut">
              <a:rPr lang="ru-RU"/>
              <a:pPr>
                <a:defRPr/>
              </a:pPr>
              <a:t>27.01.2023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E1C76-0186-43D1-9A74-D588A1F635B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4D526-4C2F-409E-83C1-E5F66A841C71}" type="datetimeFigureOut">
              <a:rPr lang="ru-RU"/>
              <a:pPr>
                <a:defRPr/>
              </a:pPr>
              <a:t>27.01.2023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D5953-DC56-4D08-A98E-B162719DC3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9FB1A-7B18-4461-B086-920EB2FCE54D}" type="datetimeFigureOut">
              <a:rPr lang="ru-RU"/>
              <a:pPr>
                <a:defRPr/>
              </a:pPr>
              <a:t>27.01.2023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B09A6-3193-4A60-81E9-C345D483D0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C81DC8-7C8C-4AA6-9EDE-1E9C16563D0D}" type="datetimeFigureOut">
              <a:rPr lang="ru-RU"/>
              <a:pPr>
                <a:defRPr/>
              </a:pPr>
              <a:t>27.01.2023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757F61-39FE-42AF-9D23-3E0B7EA3036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3375"/>
            <a:ext cx="7772400" cy="19431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Функциональная грамотность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5516563"/>
            <a:ext cx="6400800" cy="73025"/>
          </a:xfrm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3095625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Вопрос 3  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      </a:t>
            </a:r>
            <a:r>
              <a:rPr lang="ru-RU" dirty="0" smtClean="0"/>
              <a:t>В сарае хозяйка держит курей, они свободно гуляют по территории участка, на котором построен дом.</a:t>
            </a:r>
            <a:r>
              <a:rPr lang="ru-RU" b="1" dirty="0" smtClean="0"/>
              <a:t> Она решила огородить огород, чтобы куры не портили посевы.</a:t>
            </a:r>
            <a:r>
              <a:rPr lang="ru-RU" dirty="0" smtClean="0"/>
              <a:t> Нужно купить </a:t>
            </a:r>
            <a:r>
              <a:rPr lang="ru-RU" dirty="0" err="1" smtClean="0"/>
              <a:t>сетку-рабица</a:t>
            </a:r>
            <a:r>
              <a:rPr lang="ru-RU" dirty="0" smtClean="0"/>
              <a:t> 1м сетки стоит 45 рублей</a:t>
            </a:r>
            <a:r>
              <a:rPr lang="ru-RU" b="1" dirty="0" smtClean="0"/>
              <a:t>. </a:t>
            </a:r>
            <a:r>
              <a:rPr lang="ru-RU" dirty="0" smtClean="0"/>
              <a:t>Во сколько обойдется покупка сетки.</a:t>
            </a:r>
            <a:r>
              <a:rPr lang="ru-RU" b="1" dirty="0" smtClean="0"/>
              <a:t>         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Задача</a:t>
            </a:r>
          </a:p>
        </p:txBody>
      </p:sp>
      <p:sp>
        <p:nvSpPr>
          <p:cNvPr id="23554" name="Объект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Денис написал сочинение о универмаге около его дома и нарисовал план. Около нашего дома недавно открылся универмаг. Он небольшой, но очень удобный. Если войти в него с улицы, то сразу слева находится обувной магазин. Когда мы с папой ходили покупать кроссовки, я увидел в магазине на стене красивые старинные часы с маятником и кукушкой, которая каждые полчаса выглядывает из своего домика и кукует. Вплотную к обувному магазину примыкает продуктовый, куда можно ходить за продуктами. Мама очень много времени проводит за покупкой продуктов. Справа от входа в универмаг, находится кофейный автомат. В нём можно купить кофе различных вкусов, горячий шоколад и чай. В дальнем правом углу от входа, за кофейным автоматом, салон-парикмахерская. Парикмахерская разделена на несколько залов, но я был только в одном из них. Ещё в нашем универмаге есть зоомагазин, где можно купить предметы питания и не только. Зоомагазин находится слева от входа в парикмахерскую, вплотную к ней, а рядом, в углу, располагается металлоремонт, где можно изготовить запасные ключи.</a:t>
            </a:r>
          </a:p>
          <a:p>
            <a:pPr marL="0" indent="0">
              <a:buFont typeface="Arial" charset="0"/>
              <a:buNone/>
            </a:pPr>
            <a:endParaRPr lang="ru-RU" sz="20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Рассмотри план универмага. Пользуясь описанием, которое дал Денис, отметь на плане цифрами шесть объектов.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 1. Обувной магазин.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 2. </a:t>
            </a:r>
            <a:r>
              <a:rPr lang="ru-RU" dirty="0" err="1"/>
              <a:t>Металлоремонт</a:t>
            </a:r>
            <a:r>
              <a:rPr lang="ru-RU" dirty="0"/>
              <a:t>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3. Зоомагазин.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4. Кофейный автомат.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5. Продуктовый магазин.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6. Парикмахерская.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План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5602" name="Объект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7950" y="2133600"/>
            <a:ext cx="8424863" cy="46085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3463"/>
            <a:ext cx="8229600" cy="328453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1 этап. </a:t>
            </a:r>
            <a:r>
              <a:rPr lang="ru-RU" dirty="0" smtClean="0"/>
              <a:t>Усвоение содержания задачи (цель этапа - понять задачу, выделить</a:t>
            </a:r>
            <a:br>
              <a:rPr lang="ru-RU" dirty="0" smtClean="0"/>
            </a:br>
            <a:r>
              <a:rPr lang="ru-RU" dirty="0" smtClean="0"/>
              <a:t>условие, требование, установить связи между данными и искомыми). Читательская компетенция!!!</a:t>
            </a:r>
            <a:br>
              <a:rPr lang="ru-RU" dirty="0" smtClean="0"/>
            </a:br>
            <a:r>
              <a:rPr lang="ru-RU" b="1" dirty="0" smtClean="0"/>
              <a:t>2 этап. </a:t>
            </a:r>
            <a:r>
              <a:rPr lang="ru-RU" dirty="0" smtClean="0"/>
              <a:t>Разбор задачи или поиск решения (цель этапа - составить план</a:t>
            </a:r>
            <a:br>
              <a:rPr lang="ru-RU" dirty="0" smtClean="0"/>
            </a:br>
            <a:r>
              <a:rPr lang="ru-RU" dirty="0" smtClean="0"/>
              <a:t>решения).</a:t>
            </a:r>
            <a:br>
              <a:rPr lang="ru-RU" dirty="0" smtClean="0"/>
            </a:br>
            <a:r>
              <a:rPr lang="ru-RU" b="1" dirty="0" smtClean="0"/>
              <a:t>3 этап. </a:t>
            </a:r>
            <a:r>
              <a:rPr lang="ru-RU" dirty="0" smtClean="0"/>
              <a:t>Решение задачи (цель этапа - оформить решение, записать ответ).</a:t>
            </a:r>
            <a:br>
              <a:rPr lang="ru-RU" dirty="0" smtClean="0"/>
            </a:br>
            <a:r>
              <a:rPr lang="ru-RU" b="1" dirty="0" smtClean="0"/>
              <a:t>4 этап. </a:t>
            </a:r>
            <a:r>
              <a:rPr lang="ru-RU" dirty="0" smtClean="0"/>
              <a:t>Проверка решения.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Результат: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46405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Отличительные особенности контекстных задач от стандартных математических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значимость (познавательная, профессиональная, общекультурная, социальная) получаемого результата, что обеспечивает познавательную мотивацию учащегося;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условие задачи сформулировано как сюжет, ситуация или проблема, для разрешения которой необходимо использовать знания (из разных разделов основного предмета - математики, из другого предмета или из жизни) на которые нет явного указания в тексте задачи;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информация и данные в задаче могут быть представлены в различной форме (рисунок, таблица, схема, диаграмма, график и т.д.), что потребует распознавания объектов;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указание (явное или неявное) области применения результата, полученного при решении задачи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3495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Читать- это еще ничего не значит: что читать и как понимать читаемое- вот в чем главное дело.</a:t>
            </a:r>
            <a:br>
              <a:rPr lang="ru-RU" dirty="0" smtClean="0"/>
            </a:br>
            <a:r>
              <a:rPr lang="ru-RU" dirty="0" smtClean="0"/>
              <a:t>К.Д Ушинский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29600" cy="46037"/>
          </a:xfrm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476250"/>
            <a:ext cx="82296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368425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Читательская грамотность</a:t>
            </a:r>
            <a:b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4581525"/>
            <a:ext cx="8064500" cy="1584325"/>
          </a:xfrm>
        </p:spPr>
        <p:txBody>
          <a:bodyPr rtlCol="0">
            <a:normAutofit fontScale="250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056188" y="4889500"/>
            <a:ext cx="318293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Выполнила: Жукова А.П.</a:t>
            </a:r>
          </a:p>
          <a:p>
            <a:r>
              <a:rPr lang="ru-RU"/>
              <a:t>Учитель начальных классов</a:t>
            </a:r>
          </a:p>
          <a:p>
            <a:r>
              <a:rPr lang="ru-RU"/>
              <a:t>МБОУ «Агинская СОШ №1»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088" y="549275"/>
            <a:ext cx="7632700" cy="5576888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Читательская грамотность: советы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Совет №1. Начните с простых текстов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Совет №2. Предлагайте картинки вместо длинных текстов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Совет №3. Используйте комментированное чтение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Совет №4. Учите читать «между строк» 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Совет №5. Учите детей прогнозировать сюжетные ходы и поступки героев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Совет №6. Задавайте нестандартные вопросы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Совет №7. Давайте текст с пропущенными ключевыми словами.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4438" y="1052513"/>
            <a:ext cx="4103687" cy="50165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«Формирование читательской  грамотности обучающихся посредством использования контекстных заданий».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 b="1">
                <a:solidFill>
                  <a:srgbClr val="21212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Задача. </a:t>
            </a:r>
            <a:r>
              <a:rPr lang="ru-RU" sz="1400" b="1">
                <a:solidFill>
                  <a:srgbClr val="21212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1400" b="1">
                <a:solidFill>
                  <a:srgbClr val="21212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</a:t>
            </a:r>
            <a:r>
              <a:rPr lang="ru-RU" sz="1400" b="1">
                <a:solidFill>
                  <a:srgbClr val="21212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»</a:t>
            </a:r>
            <a:endParaRPr lang="ru-RU" sz="8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22718713" y="3429000"/>
            <a:ext cx="32208787" cy="3698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1" name="Рисунок 5" descr="https://mega-talant.com/uploads/files/19770/99166/104370_html/images/99166.00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33375"/>
            <a:ext cx="6443663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0" y="3789363"/>
            <a:ext cx="9144000" cy="25844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Прочитайте внимательно текст и выполните задание. На плане изображено домохозяйство по адресу: с. Агинское, ул. Комсомольская 82 (сторона каждой клетки на плане равна 2 м). Участок имеет прямоугольную форму. Выезд и въезд осуществляются через единственные ворота. При входе на участок справа от ворот находится баня, а слева — гараж, отмеченный на плане цифрой 7. Площадь, занятая гаражом, равна 32 кв. м. Жилой дом находится в глубине территории. Помимо гаража, жилого дома и бани, на участке имеется сарай (подсобное помещение), расположенный рядом с гаражом, и теплица, построенная на территории огорода (огород отмечен цифрой 2).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708400" y="1419225"/>
          <a:ext cx="1041400" cy="366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19113" y="476250"/>
          <a:ext cx="8229600" cy="1214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772886"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объекты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Жилой</a:t>
                      </a:r>
                      <a:r>
                        <a:rPr lang="ru-RU" baseline="0" dirty="0" smtClean="0"/>
                        <a:t> дом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сарай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баня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теплица</a:t>
                      </a:r>
                      <a:endParaRPr lang="ru-RU" dirty="0"/>
                    </a:p>
                  </a:txBody>
                  <a:tcPr/>
                </a:tc>
              </a:tr>
              <a:tr h="441649">
                <a:tc>
                  <a:txBody>
                    <a:bodyPr/>
                    <a:lstStyle/>
                    <a:p>
                      <a:r>
                        <a:rPr lang="ru-RU" dirty="0" smtClean="0"/>
                        <a:t>цифры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750" y="3789363"/>
            <a:ext cx="8064500" cy="286226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212121"/>
                </a:solidFill>
                <a:latin typeface="Times New Roman"/>
              </a:rPr>
              <a:t>Вопрос 1</a:t>
            </a:r>
            <a:endParaRPr lang="ru-RU" b="1" dirty="0">
              <a:solidFill>
                <a:srgbClr val="212121"/>
              </a:solidFill>
              <a:latin typeface="Helvetica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212121"/>
                </a:solidFill>
                <a:latin typeface="Times New Roman"/>
              </a:rPr>
              <a:t>       Перед жилым домом имеются яблоневые посадки. Все дорожки внутри участка имеют ширину 1 м и вымощены тротуарной плиткой размером 1 м × 1 м. Между баней и гаражом имеется площадка площадью 64 кв. м, вымощенная такой же плиткой.</a:t>
            </a:r>
            <a:r>
              <a:rPr lang="ru-RU" b="1" dirty="0">
                <a:solidFill>
                  <a:srgbClr val="212121"/>
                </a:solidFill>
                <a:latin typeface="Times New Roman"/>
              </a:rPr>
              <a:t> Хозяйка захотела поменять тротуарную плитку. Тротуарная плитка продаётся в упаковках по 4 штуки. Сколько упаковок плитки понадобилось, чтобы выложить все дорожки и площадку перед гаражом? В таблице представлены фирмы, где можно приобрести понравившуюся тротуарную литку. Выбрать выгодную покупку.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212121"/>
              </a:solid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3644900"/>
          <a:ext cx="8362950" cy="3213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0818"/>
                <a:gridCol w="2090818"/>
                <a:gridCol w="2090818"/>
                <a:gridCol w="2090818"/>
              </a:tblGrid>
              <a:tr h="8032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135" marR="64135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фирмы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Стоимость 1 упаковки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Общая сумма</a:t>
                      </a:r>
                      <a:endParaRPr lang="ru-RU" dirty="0"/>
                    </a:p>
                  </a:txBody>
                  <a:tcPr/>
                </a:tc>
              </a:tr>
              <a:tr h="803244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Мир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 рублей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03244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Дружба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 рубля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03244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Миф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39 рублей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644900"/>
            <a:ext cx="8229600" cy="295275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Вопрос 2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        Хозяйка решила покрасить пол в гараже. Для покраски 1м2  пола требуется 140 г краски. Краска продается в банках по 1,5 кг. Сколько банок краски нужно купить для покраски поля в гараже? 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600</Words>
  <Application>Microsoft Office PowerPoint</Application>
  <PresentationFormat>Экран (4:3)</PresentationFormat>
  <Paragraphs>60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Helvetica</vt:lpstr>
      <vt:lpstr>Times New Roman</vt:lpstr>
      <vt:lpstr>Тема Office</vt:lpstr>
      <vt:lpstr>Функциональная грамотность</vt:lpstr>
      <vt:lpstr>Читательская грамотность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Задача</vt:lpstr>
      <vt:lpstr>Презентация PowerPoint</vt:lpstr>
      <vt:lpstr>План </vt:lpstr>
      <vt:lpstr>Презентация PowerPoint</vt:lpstr>
      <vt:lpstr>Результат:</vt:lpstr>
      <vt:lpstr>Читать- это еще ничего не значит: что читать и как понимать читаемое- вот в чем главное дело. К.Д Ушинский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Функциональная грамотность</dc:title>
  <dc:creator>Жуков</dc:creator>
  <cp:lastModifiedBy>Учетная запись Майкрософт</cp:lastModifiedBy>
  <cp:revision>35</cp:revision>
  <dcterms:created xsi:type="dcterms:W3CDTF">2020-11-08T05:07:28Z</dcterms:created>
  <dcterms:modified xsi:type="dcterms:W3CDTF">2023-01-27T13:27:50Z</dcterms:modified>
</cp:coreProperties>
</file>